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7" r:id="rId2"/>
    <p:sldId id="270" r:id="rId3"/>
    <p:sldId id="258" r:id="rId4"/>
    <p:sldId id="259" r:id="rId5"/>
    <p:sldId id="264" r:id="rId6"/>
    <p:sldId id="260" r:id="rId7"/>
    <p:sldId id="269" r:id="rId8"/>
    <p:sldId id="261" r:id="rId9"/>
    <p:sldId id="271" r:id="rId10"/>
    <p:sldId id="262" r:id="rId11"/>
    <p:sldId id="263" r:id="rId12"/>
    <p:sldId id="266" r:id="rId13"/>
    <p:sldId id="265" r:id="rId14"/>
    <p:sldId id="267" r:id="rId15"/>
    <p:sldId id="268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GB"/>
  <c:chart>
    <c:title>
      <c:layout/>
    </c:title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Number of responses 127 from 200 AMEs</c:v>
                </c:pt>
              </c:strCache>
            </c:strRef>
          </c:tx>
          <c:dLbls>
            <c:showVal val="1"/>
            <c:showLeaderLines val="1"/>
          </c:dLbls>
          <c:cat>
            <c:strRef>
              <c:f>Sheet1!$A$2:$A$5</c:f>
              <c:strCache>
                <c:ptCount val="4"/>
                <c:pt idx="0">
                  <c:v>Active group face to face meetings</c:v>
                </c:pt>
                <c:pt idx="1">
                  <c:v>Group on-line meetings</c:v>
                </c:pt>
                <c:pt idx="2">
                  <c:v>Not in any group</c:v>
                </c:pt>
                <c:pt idx="3">
                  <c:v>Interested in joining a group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63</c:v>
                </c:pt>
                <c:pt idx="1">
                  <c:v>2</c:v>
                </c:pt>
                <c:pt idx="2">
                  <c:v>25</c:v>
                </c:pt>
                <c:pt idx="3">
                  <c:v>37</c:v>
                </c:pt>
              </c:numCache>
            </c:numRef>
          </c:val>
        </c:ser>
      </c:pie3DChart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EBF6D0-2D94-4CC9-8E64-C788022B5E7C}" type="datetimeFigureOut">
              <a:rPr lang="en-GB" smtClean="0"/>
              <a:pPr/>
              <a:t>22/03/2017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72EBE2-2B33-4F4A-8A6C-7415BB3FA830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72EBE2-2B33-4F4A-8A6C-7415BB3FA830}" type="slidenum">
              <a:rPr lang="en-GB" smtClean="0"/>
              <a:pPr/>
              <a:t>1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BEA0A-C770-4345-B4A2-A95FB91CD826}" type="datetimeFigureOut">
              <a:rPr lang="en-GB" smtClean="0"/>
              <a:pPr/>
              <a:t>22/03/2017</a:t>
            </a:fld>
            <a:endParaRPr lang="en-GB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23749-A033-4CAB-B5EB-67C346D3F04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BEA0A-C770-4345-B4A2-A95FB91CD826}" type="datetimeFigureOut">
              <a:rPr lang="en-GB" smtClean="0"/>
              <a:pPr/>
              <a:t>22/03/2017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23749-A033-4CAB-B5EB-67C346D3F04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BEA0A-C770-4345-B4A2-A95FB91CD826}" type="datetimeFigureOut">
              <a:rPr lang="en-GB" smtClean="0"/>
              <a:pPr/>
              <a:t>22/03/2017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23749-A033-4CAB-B5EB-67C346D3F04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BEA0A-C770-4345-B4A2-A95FB91CD826}" type="datetimeFigureOut">
              <a:rPr lang="en-GB" smtClean="0"/>
              <a:pPr/>
              <a:t>22/03/2017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23749-A033-4CAB-B5EB-67C346D3F04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BEA0A-C770-4345-B4A2-A95FB91CD826}" type="datetimeFigureOut">
              <a:rPr lang="en-GB" smtClean="0"/>
              <a:pPr/>
              <a:t>22/03/2017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23749-A033-4CAB-B5EB-67C346D3F04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BEA0A-C770-4345-B4A2-A95FB91CD826}" type="datetimeFigureOut">
              <a:rPr lang="en-GB" smtClean="0"/>
              <a:pPr/>
              <a:t>22/03/2017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23749-A033-4CAB-B5EB-67C346D3F04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BEA0A-C770-4345-B4A2-A95FB91CD826}" type="datetimeFigureOut">
              <a:rPr lang="en-GB" smtClean="0"/>
              <a:pPr/>
              <a:t>22/03/2017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23749-A033-4CAB-B5EB-67C346D3F04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BEA0A-C770-4345-B4A2-A95FB91CD826}" type="datetimeFigureOut">
              <a:rPr lang="en-GB" smtClean="0"/>
              <a:pPr/>
              <a:t>22/03/2017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23749-A033-4CAB-B5EB-67C346D3F04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BEA0A-C770-4345-B4A2-A95FB91CD826}" type="datetimeFigureOut">
              <a:rPr lang="en-GB" smtClean="0"/>
              <a:pPr/>
              <a:t>22/03/2017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23749-A033-4CAB-B5EB-67C346D3F04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BEA0A-C770-4345-B4A2-A95FB91CD826}" type="datetimeFigureOut">
              <a:rPr lang="en-GB" smtClean="0"/>
              <a:pPr/>
              <a:t>22/03/2017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23749-A033-4CAB-B5EB-67C346D3F04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BEA0A-C770-4345-B4A2-A95FB91CD826}" type="datetimeFigureOut">
              <a:rPr lang="en-GB" smtClean="0"/>
              <a:pPr/>
              <a:t>22/03/2017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4023749-A033-4CAB-B5EB-67C346D3F04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FEBEA0A-C770-4345-B4A2-A95FB91CD826}" type="datetimeFigureOut">
              <a:rPr lang="en-GB" smtClean="0"/>
              <a:pPr/>
              <a:t>22/03/2017</a:t>
            </a:fld>
            <a:endParaRPr lang="en-GB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4023749-A033-4CAB-B5EB-67C346D3F042}" type="slidenum">
              <a:rPr lang="en-GB" smtClean="0"/>
              <a:pPr/>
              <a:t>‹#›</a:t>
            </a:fld>
            <a:endParaRPr lang="en-GB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GB" sz="3200" b="1" dirty="0" smtClean="0"/>
              <a:t>European Society of Aerospace Medicine</a:t>
            </a:r>
            <a:br>
              <a:rPr lang="en-GB" sz="3200" b="1" dirty="0" smtClean="0"/>
            </a:br>
            <a:r>
              <a:rPr lang="en-GB" sz="3200" b="1" dirty="0" smtClean="0"/>
              <a:t>AsMA Denver May 2017</a:t>
            </a:r>
            <a:endParaRPr lang="en-GB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GB" dirty="0" smtClean="0"/>
          </a:p>
          <a:p>
            <a:pPr algn="ctr">
              <a:buNone/>
            </a:pPr>
            <a:r>
              <a:rPr lang="en-GB" b="1" dirty="0" smtClean="0">
                <a:solidFill>
                  <a:schemeClr val="tx2">
                    <a:lumMod val="75000"/>
                  </a:schemeClr>
                </a:solidFill>
              </a:rPr>
              <a:t>Does an AME need a ‘wingman’?</a:t>
            </a:r>
            <a:endParaRPr lang="en-GB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>
              <a:buNone/>
            </a:pPr>
            <a:r>
              <a:rPr lang="en-GB" b="1" dirty="0" smtClean="0">
                <a:solidFill>
                  <a:schemeClr val="tx2">
                    <a:lumMod val="75000"/>
                  </a:schemeClr>
                </a:solidFill>
              </a:rPr>
              <a:t>The value of AME Groups?</a:t>
            </a:r>
            <a:endParaRPr lang="en-GB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>
              <a:buNone/>
            </a:pPr>
            <a:r>
              <a:rPr lang="en-GB" b="1" dirty="0" smtClean="0">
                <a:solidFill>
                  <a:schemeClr val="tx2">
                    <a:lumMod val="75000"/>
                  </a:schemeClr>
                </a:solidFill>
              </a:rPr>
              <a:t>Dr Martin Hudson, </a:t>
            </a:r>
            <a:r>
              <a:rPr lang="en-GB" sz="1900" b="1" dirty="0" smtClean="0">
                <a:solidFill>
                  <a:schemeClr val="tx2">
                    <a:lumMod val="75000"/>
                  </a:schemeClr>
                </a:solidFill>
              </a:rPr>
              <a:t>MBBS, MRCP (UK) FRCP Edin. </a:t>
            </a:r>
          </a:p>
          <a:p>
            <a:pPr algn="ctr">
              <a:buNone/>
            </a:pPr>
            <a:endParaRPr lang="en-GB" sz="19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>
              <a:buNone/>
            </a:pPr>
            <a:r>
              <a:rPr lang="en-GB" sz="1900" b="1" dirty="0" smtClean="0">
                <a:solidFill>
                  <a:schemeClr val="tx2">
                    <a:lumMod val="75000"/>
                  </a:schemeClr>
                </a:solidFill>
              </a:rPr>
              <a:t>Fellow </a:t>
            </a:r>
            <a:r>
              <a:rPr lang="en-GB" sz="1900" b="1" dirty="0" smtClean="0">
                <a:solidFill>
                  <a:schemeClr val="tx2">
                    <a:lumMod val="75000"/>
                  </a:schemeClr>
                </a:solidFill>
              </a:rPr>
              <a:t>Aerospace Medical Association (AsMA)</a:t>
            </a:r>
          </a:p>
          <a:p>
            <a:pPr algn="ctr">
              <a:buNone/>
            </a:pPr>
            <a:r>
              <a:rPr lang="en-GB" sz="1900" b="1" dirty="0" smtClean="0">
                <a:solidFill>
                  <a:schemeClr val="tx2">
                    <a:lumMod val="75000"/>
                  </a:schemeClr>
                </a:solidFill>
              </a:rPr>
              <a:t>Member of the European Society of Aerospace Medicine Advisory Board</a:t>
            </a:r>
          </a:p>
          <a:p>
            <a:pPr algn="ctr">
              <a:buNone/>
            </a:pPr>
            <a:r>
              <a:rPr lang="en-GB" sz="1900" b="1" dirty="0" smtClean="0">
                <a:solidFill>
                  <a:schemeClr val="tx2">
                    <a:lumMod val="75000"/>
                  </a:schemeClr>
                </a:solidFill>
              </a:rPr>
              <a:t>Company Medical Adviser Thomas Cook Airlines (UK</a:t>
            </a:r>
            <a:r>
              <a:rPr lang="en-GB" sz="1900" b="1" dirty="0" smtClean="0">
                <a:solidFill>
                  <a:schemeClr val="tx2">
                    <a:lumMod val="75000"/>
                  </a:schemeClr>
                </a:solidFill>
              </a:rPr>
              <a:t>)</a:t>
            </a:r>
          </a:p>
          <a:p>
            <a:pPr algn="ctr">
              <a:buNone/>
            </a:pPr>
            <a:r>
              <a:rPr lang="en-GB" sz="1900" b="1" dirty="0" smtClean="0">
                <a:solidFill>
                  <a:schemeClr val="tx2">
                    <a:lumMod val="75000"/>
                  </a:schemeClr>
                </a:solidFill>
              </a:rPr>
              <a:t>Founder/Chairman UK North West AME Group</a:t>
            </a:r>
            <a:endParaRPr lang="en-GB" sz="19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>
              <a:buNone/>
            </a:pPr>
            <a:endParaRPr lang="en-GB" sz="19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 smtClean="0"/>
              <a:t>Working of a Virtual AME network</a:t>
            </a:r>
            <a:br>
              <a:rPr lang="en-GB" b="1" dirty="0" smtClean="0"/>
            </a:br>
            <a:r>
              <a:rPr lang="en-GB" b="1" dirty="0" smtClean="0"/>
              <a:t>Remote contact discussion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GB" sz="2800" b="1" dirty="0" smtClean="0">
                <a:solidFill>
                  <a:schemeClr val="tx2"/>
                </a:solidFill>
              </a:rPr>
              <a:t>E-mail discussion with all in the group for difficult or contentious cases</a:t>
            </a:r>
          </a:p>
          <a:p>
            <a:r>
              <a:rPr lang="en-GB" sz="2800" b="1" dirty="0" smtClean="0">
                <a:solidFill>
                  <a:schemeClr val="tx2"/>
                </a:solidFill>
              </a:rPr>
              <a:t>E-mail discussion re EASA or regulatory or policy issues. (probably would be followed up with a live meeting discussion)</a:t>
            </a:r>
          </a:p>
          <a:p>
            <a:r>
              <a:rPr lang="en-GB" sz="2800" b="1" dirty="0" smtClean="0">
                <a:solidFill>
                  <a:schemeClr val="tx2"/>
                </a:solidFill>
              </a:rPr>
              <a:t>Telephone discussion with one or two members in a group depending on availability</a:t>
            </a:r>
          </a:p>
          <a:p>
            <a:r>
              <a:rPr lang="en-GB" sz="2800" b="1" dirty="0" smtClean="0">
                <a:solidFill>
                  <a:schemeClr val="tx2"/>
                </a:solidFill>
              </a:rPr>
              <a:t>Advising members in the group about pilots with health concerns who may be AME shopping</a:t>
            </a:r>
          </a:p>
          <a:p>
            <a:r>
              <a:rPr lang="en-GB" sz="2800" b="1" dirty="0" smtClean="0">
                <a:solidFill>
                  <a:schemeClr val="tx2"/>
                </a:solidFill>
              </a:rPr>
              <a:t>Providing cover for AME holidays/sickness</a:t>
            </a:r>
            <a:endParaRPr lang="en-GB" sz="2800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 smtClean="0"/>
              <a:t>Problems with virtual AME networks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400" b="1" dirty="0" smtClean="0">
                <a:solidFill>
                  <a:schemeClr val="tx2"/>
                </a:solidFill>
              </a:rPr>
              <a:t>Persuading all AMEs in an area to join the group</a:t>
            </a:r>
          </a:p>
          <a:p>
            <a:r>
              <a:rPr lang="en-GB" sz="2400" b="1" dirty="0" smtClean="0">
                <a:solidFill>
                  <a:schemeClr val="tx2"/>
                </a:solidFill>
              </a:rPr>
              <a:t>Problems of medical confidentiality</a:t>
            </a:r>
          </a:p>
          <a:p>
            <a:r>
              <a:rPr lang="en-GB" sz="2400" b="1" dirty="0" smtClean="0">
                <a:solidFill>
                  <a:schemeClr val="tx2"/>
                </a:solidFill>
              </a:rPr>
              <a:t>Concern re competition between AMEs for clients</a:t>
            </a:r>
          </a:p>
          <a:p>
            <a:r>
              <a:rPr lang="en-GB" sz="2400" b="1" dirty="0" smtClean="0">
                <a:solidFill>
                  <a:schemeClr val="tx2"/>
                </a:solidFill>
              </a:rPr>
              <a:t>Persuading members of the group to take a positive lead to arrange meetings, agendas, take minutes etc.</a:t>
            </a:r>
          </a:p>
          <a:p>
            <a:r>
              <a:rPr lang="en-GB" sz="2400" b="1" dirty="0" smtClean="0">
                <a:solidFill>
                  <a:schemeClr val="tx2"/>
                </a:solidFill>
              </a:rPr>
              <a:t>Concern over financial issues such as fees etc.</a:t>
            </a:r>
          </a:p>
          <a:p>
            <a:r>
              <a:rPr lang="en-GB" sz="2400" b="1" dirty="0" smtClean="0">
                <a:solidFill>
                  <a:schemeClr val="tx2"/>
                </a:solidFill>
              </a:rPr>
              <a:t>Finding suitable invited speakers</a:t>
            </a:r>
          </a:p>
          <a:p>
            <a:r>
              <a:rPr lang="en-GB" sz="2400" b="1" dirty="0" smtClean="0">
                <a:solidFill>
                  <a:schemeClr val="tx2"/>
                </a:solidFill>
              </a:rPr>
              <a:t>Location for meeting and travel concerns due to distance</a:t>
            </a:r>
          </a:p>
          <a:p>
            <a:r>
              <a:rPr lang="en-GB" sz="2400" b="1" dirty="0" smtClean="0">
                <a:solidFill>
                  <a:schemeClr val="tx2"/>
                </a:solidFill>
              </a:rPr>
              <a:t>Expenses for the meeting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 smtClean="0"/>
              <a:t>Virtual AME network difficulties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b="1" dirty="0" smtClean="0">
              <a:solidFill>
                <a:schemeClr val="tx2"/>
              </a:solidFill>
            </a:endParaRPr>
          </a:p>
          <a:p>
            <a:endParaRPr lang="en-GB" b="1" dirty="0" smtClean="0">
              <a:solidFill>
                <a:schemeClr val="tx2"/>
              </a:solidFill>
            </a:endParaRPr>
          </a:p>
          <a:p>
            <a:endParaRPr lang="en-GB" b="1" dirty="0" smtClean="0">
              <a:solidFill>
                <a:schemeClr val="tx2"/>
              </a:solidFill>
            </a:endParaRPr>
          </a:p>
          <a:p>
            <a:r>
              <a:rPr lang="en-GB" b="1" dirty="0" smtClean="0">
                <a:solidFill>
                  <a:schemeClr val="tx2"/>
                </a:solidFill>
              </a:rPr>
              <a:t>None to date!</a:t>
            </a:r>
          </a:p>
          <a:p>
            <a:r>
              <a:rPr lang="en-GB" b="1" dirty="0" smtClean="0">
                <a:solidFill>
                  <a:schemeClr val="tx2"/>
                </a:solidFill>
              </a:rPr>
              <a:t>Resignation of Chairman/Secretary etc?</a:t>
            </a:r>
            <a:endParaRPr lang="en-GB" b="1" dirty="0" smtClean="0">
              <a:solidFill>
                <a:schemeClr val="tx2"/>
              </a:solidFill>
            </a:endParaRPr>
          </a:p>
          <a:p>
            <a:r>
              <a:rPr lang="en-GB" b="1" dirty="0" smtClean="0">
                <a:solidFill>
                  <a:schemeClr val="tx2"/>
                </a:solidFill>
              </a:rPr>
              <a:t>Problems </a:t>
            </a:r>
            <a:r>
              <a:rPr lang="en-GB" b="1" dirty="0" smtClean="0">
                <a:solidFill>
                  <a:schemeClr val="tx2"/>
                </a:solidFill>
              </a:rPr>
              <a:t>arranging suitable dates and location</a:t>
            </a:r>
          </a:p>
          <a:p>
            <a:r>
              <a:rPr lang="en-GB" b="1" dirty="0" smtClean="0">
                <a:solidFill>
                  <a:schemeClr val="tx2"/>
                </a:solidFill>
              </a:rPr>
              <a:t>Finding a suitable invited speaker</a:t>
            </a:r>
          </a:p>
          <a:p>
            <a:endParaRPr lang="en-GB" dirty="0" smtClean="0"/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 smtClean="0"/>
              <a:t>Personal positive reflections of our AME virtual network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b="1" dirty="0" smtClean="0">
                <a:solidFill>
                  <a:schemeClr val="tx2"/>
                </a:solidFill>
              </a:rPr>
              <a:t>Reassurance with difficult cases especially LAPLs.</a:t>
            </a:r>
          </a:p>
          <a:p>
            <a:r>
              <a:rPr lang="en-GB" b="1" dirty="0" smtClean="0">
                <a:solidFill>
                  <a:schemeClr val="tx2"/>
                </a:solidFill>
              </a:rPr>
              <a:t>Value for personal CPD and appraisals</a:t>
            </a:r>
          </a:p>
          <a:p>
            <a:r>
              <a:rPr lang="en-GB" b="1" dirty="0" smtClean="0">
                <a:solidFill>
                  <a:schemeClr val="tx2"/>
                </a:solidFill>
              </a:rPr>
              <a:t>Getting to know local AME colleagues</a:t>
            </a:r>
          </a:p>
          <a:p>
            <a:r>
              <a:rPr lang="en-GB" b="1" dirty="0" smtClean="0">
                <a:solidFill>
                  <a:schemeClr val="tx2"/>
                </a:solidFill>
              </a:rPr>
              <a:t>Advice and reassurance on policy matters</a:t>
            </a:r>
          </a:p>
          <a:p>
            <a:r>
              <a:rPr lang="en-GB" b="1" dirty="0" smtClean="0">
                <a:solidFill>
                  <a:schemeClr val="tx2"/>
                </a:solidFill>
              </a:rPr>
              <a:t>Benefit of meeting with a local CAA approved cardiologist</a:t>
            </a:r>
          </a:p>
          <a:p>
            <a:r>
              <a:rPr lang="en-GB" b="1" dirty="0" smtClean="0">
                <a:solidFill>
                  <a:schemeClr val="tx2"/>
                </a:solidFill>
              </a:rPr>
              <a:t>Giving support to new AMEs </a:t>
            </a:r>
          </a:p>
          <a:p>
            <a:r>
              <a:rPr lang="en-GB" b="1" dirty="0" smtClean="0">
                <a:solidFill>
                  <a:schemeClr val="tx2"/>
                </a:solidFill>
              </a:rPr>
              <a:t>Pleasant social occasions</a:t>
            </a:r>
            <a:endParaRPr lang="en-GB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Conclusions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dirty="0" smtClean="0">
                <a:solidFill>
                  <a:schemeClr val="tx2"/>
                </a:solidFill>
              </a:rPr>
              <a:t>AME network and peer support essential</a:t>
            </a:r>
          </a:p>
          <a:p>
            <a:r>
              <a:rPr lang="en-GB" b="1" dirty="0" smtClean="0">
                <a:solidFill>
                  <a:schemeClr val="tx2"/>
                </a:solidFill>
              </a:rPr>
              <a:t>Virtual networks easy to set up and have a positive benefit</a:t>
            </a:r>
          </a:p>
          <a:p>
            <a:r>
              <a:rPr lang="en-GB" b="1" dirty="0" smtClean="0">
                <a:solidFill>
                  <a:schemeClr val="tx2"/>
                </a:solidFill>
              </a:rPr>
              <a:t>Very few if any disadvantages of a virtual network</a:t>
            </a:r>
          </a:p>
          <a:p>
            <a:r>
              <a:rPr lang="en-GB" b="1" dirty="0" smtClean="0">
                <a:solidFill>
                  <a:schemeClr val="tx2"/>
                </a:solidFill>
              </a:rPr>
              <a:t>If you do not have a virtual network in your area then set one up!!</a:t>
            </a:r>
            <a:endParaRPr lang="en-GB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AME Networks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pPr algn="ctr">
              <a:buNone/>
            </a:pPr>
            <a:r>
              <a:rPr lang="en-GB" sz="4800" b="1" dirty="0" smtClean="0">
                <a:solidFill>
                  <a:schemeClr val="tx2"/>
                </a:solidFill>
              </a:rPr>
              <a:t>Thank you</a:t>
            </a:r>
          </a:p>
          <a:p>
            <a:pPr algn="ctr"/>
            <a:endParaRPr lang="en-GB" sz="4800" b="1" dirty="0">
              <a:solidFill>
                <a:schemeClr val="tx2"/>
              </a:solidFill>
            </a:endParaRPr>
          </a:p>
          <a:p>
            <a:pPr algn="ctr">
              <a:buNone/>
            </a:pPr>
            <a:r>
              <a:rPr lang="en-GB" sz="4800" b="1" dirty="0" smtClean="0">
                <a:solidFill>
                  <a:schemeClr val="tx2"/>
                </a:solidFill>
              </a:rPr>
              <a:t>? Any questions</a:t>
            </a:r>
            <a:endParaRPr lang="en-GB" sz="4800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3200" b="1" dirty="0" smtClean="0"/>
              <a:t>EASA Task Force Recommendations</a:t>
            </a:r>
            <a:endParaRPr lang="en-GB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4389120"/>
          </a:xfrm>
        </p:spPr>
        <p:txBody>
          <a:bodyPr/>
          <a:lstStyle/>
          <a:p>
            <a:endParaRPr lang="en-GB" dirty="0" smtClean="0"/>
          </a:p>
          <a:p>
            <a:pPr algn="ctr">
              <a:buNone/>
            </a:pPr>
            <a:r>
              <a:rPr lang="en-GB" b="1" dirty="0" smtClean="0">
                <a:solidFill>
                  <a:schemeClr val="tx2"/>
                </a:solidFill>
              </a:rPr>
              <a:t>Networks of aero-medical examiners</a:t>
            </a:r>
          </a:p>
          <a:p>
            <a:endParaRPr lang="en-GB" dirty="0" smtClean="0">
              <a:solidFill>
                <a:schemeClr val="tx2"/>
              </a:solidFill>
            </a:endParaRPr>
          </a:p>
          <a:p>
            <a:r>
              <a:rPr lang="en-GB" b="1" dirty="0" smtClean="0">
                <a:solidFill>
                  <a:schemeClr val="tx2"/>
                </a:solidFill>
              </a:rPr>
              <a:t>Recommendation 4 (b); National Authorities should strengthen the psychological and communication aspects of aero-medical examiners training and practice. </a:t>
            </a:r>
            <a:r>
              <a:rPr lang="en-GB" b="1" u="sng" dirty="0" smtClean="0">
                <a:solidFill>
                  <a:schemeClr val="tx2"/>
                </a:solidFill>
              </a:rPr>
              <a:t>Networks of aero-medical examiners should be created to foster peer support.</a:t>
            </a:r>
            <a:endParaRPr lang="en-GB" b="1" u="sng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The need for AME Networks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sz="2800" b="1" dirty="0" smtClean="0">
                <a:solidFill>
                  <a:schemeClr val="tx2"/>
                </a:solidFill>
              </a:rPr>
              <a:t>AMEs often work in isolation</a:t>
            </a:r>
          </a:p>
          <a:p>
            <a:r>
              <a:rPr lang="en-GB" sz="2800" b="1" dirty="0" smtClean="0">
                <a:solidFill>
                  <a:schemeClr val="tx2"/>
                </a:solidFill>
              </a:rPr>
              <a:t>Some AMEs perform only a limited number of pilot medical examinations</a:t>
            </a:r>
          </a:p>
          <a:p>
            <a:r>
              <a:rPr lang="en-GB" sz="2800" b="1" dirty="0" smtClean="0">
                <a:solidFill>
                  <a:schemeClr val="tx2"/>
                </a:solidFill>
              </a:rPr>
              <a:t>Newly appointed AMEs require support and guidance</a:t>
            </a:r>
          </a:p>
          <a:p>
            <a:r>
              <a:rPr lang="en-GB" sz="2800" b="1" dirty="0" smtClean="0">
                <a:solidFill>
                  <a:schemeClr val="tx2"/>
                </a:solidFill>
              </a:rPr>
              <a:t>Reassurance for difficult or contentious cases</a:t>
            </a:r>
          </a:p>
          <a:p>
            <a:r>
              <a:rPr lang="en-GB" sz="2800" b="1" dirty="0" smtClean="0">
                <a:solidFill>
                  <a:schemeClr val="tx2"/>
                </a:solidFill>
              </a:rPr>
              <a:t>Medico-legal reasons</a:t>
            </a:r>
          </a:p>
          <a:p>
            <a:r>
              <a:rPr lang="en-GB" sz="2800" b="1" dirty="0" smtClean="0">
                <a:solidFill>
                  <a:schemeClr val="tx2"/>
                </a:solidFill>
              </a:rPr>
              <a:t>Continuous professional development requirements</a:t>
            </a:r>
          </a:p>
          <a:p>
            <a:r>
              <a:rPr lang="en-GB" sz="2800" b="1" dirty="0" smtClean="0">
                <a:solidFill>
                  <a:schemeClr val="tx2"/>
                </a:solidFill>
              </a:rPr>
              <a:t>Provide cover for AMEs holidays/sickness absence </a:t>
            </a:r>
            <a:endParaRPr lang="en-GB" sz="2800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Types of AME Networks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ctr">
              <a:buNone/>
            </a:pPr>
            <a:r>
              <a:rPr lang="en-GB" sz="2800" dirty="0" smtClean="0"/>
              <a:t>	</a:t>
            </a:r>
            <a:r>
              <a:rPr lang="en-GB" sz="2800" b="1" u="sng" dirty="0" smtClean="0">
                <a:solidFill>
                  <a:schemeClr val="tx2"/>
                </a:solidFill>
              </a:rPr>
              <a:t>Actual active network</a:t>
            </a:r>
          </a:p>
          <a:p>
            <a:pPr algn="ctr">
              <a:buNone/>
            </a:pPr>
            <a:r>
              <a:rPr lang="en-GB" sz="2800" b="1" dirty="0" smtClean="0">
                <a:solidFill>
                  <a:schemeClr val="tx2"/>
                </a:solidFill>
              </a:rPr>
              <a:t>	Two or more AMEs working from the same premises on a regular basis often with support staff (nursing/secretarial)</a:t>
            </a:r>
          </a:p>
          <a:p>
            <a:endParaRPr lang="en-GB" sz="2800" b="1" dirty="0" smtClean="0">
              <a:solidFill>
                <a:schemeClr val="tx2"/>
              </a:solidFill>
            </a:endParaRPr>
          </a:p>
          <a:p>
            <a:pPr algn="ctr">
              <a:buNone/>
            </a:pPr>
            <a:r>
              <a:rPr lang="en-GB" sz="2800" b="1" u="sng" dirty="0" smtClean="0">
                <a:solidFill>
                  <a:schemeClr val="tx2"/>
                </a:solidFill>
              </a:rPr>
              <a:t>Virtual AME network</a:t>
            </a:r>
          </a:p>
          <a:p>
            <a:pPr algn="ctr">
              <a:buNone/>
            </a:pPr>
            <a:r>
              <a:rPr lang="en-GB" sz="2800" b="1" dirty="0">
                <a:solidFill>
                  <a:schemeClr val="tx2"/>
                </a:solidFill>
              </a:rPr>
              <a:t>G</a:t>
            </a:r>
            <a:r>
              <a:rPr lang="en-GB" sz="2800" b="1" dirty="0" smtClean="0">
                <a:solidFill>
                  <a:schemeClr val="tx2"/>
                </a:solidFill>
              </a:rPr>
              <a:t>roups of AMEs in a geographical area. This group could range from two or three AMEs to a much larger number depending the size of the area.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 smtClean="0"/>
              <a:t>UK CAA survey of AMEs attitude to networks</a:t>
            </a:r>
            <a:endParaRPr lang="en-GB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539552" y="1916832"/>
          <a:ext cx="8229600" cy="43894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 smtClean="0"/>
              <a:t>Current UK experience of AME networks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800" b="1" dirty="0" smtClean="0">
                <a:solidFill>
                  <a:schemeClr val="tx2"/>
                </a:solidFill>
              </a:rPr>
              <a:t>Active actual networks; rare in the UK. Tend to be located near to major UK airports</a:t>
            </a:r>
          </a:p>
          <a:p>
            <a:r>
              <a:rPr lang="en-GB" sz="2800" b="1" dirty="0" smtClean="0">
                <a:solidFill>
                  <a:schemeClr val="tx2"/>
                </a:solidFill>
              </a:rPr>
              <a:t>Virtual networks; becoming more common and active</a:t>
            </a:r>
          </a:p>
          <a:p>
            <a:r>
              <a:rPr lang="en-GB" sz="2800" b="1" dirty="0" smtClean="0">
                <a:solidFill>
                  <a:schemeClr val="tx2"/>
                </a:solidFill>
              </a:rPr>
              <a:t>North West </a:t>
            </a:r>
            <a:r>
              <a:rPr lang="en-GB" sz="2800" b="1" dirty="0" smtClean="0">
                <a:solidFill>
                  <a:schemeClr val="tx2"/>
                </a:solidFill>
              </a:rPr>
              <a:t>UK AME </a:t>
            </a:r>
            <a:r>
              <a:rPr lang="en-GB" sz="2800" b="1" dirty="0" smtClean="0">
                <a:solidFill>
                  <a:schemeClr val="tx2"/>
                </a:solidFill>
              </a:rPr>
              <a:t>group has </a:t>
            </a:r>
            <a:r>
              <a:rPr lang="en-GB" sz="2800" b="1" dirty="0" smtClean="0">
                <a:solidFill>
                  <a:schemeClr val="tx2"/>
                </a:solidFill>
              </a:rPr>
              <a:t>eleven</a:t>
            </a:r>
            <a:r>
              <a:rPr lang="en-GB" sz="2800" b="1" dirty="0" smtClean="0">
                <a:solidFill>
                  <a:schemeClr val="tx2"/>
                </a:solidFill>
              </a:rPr>
              <a:t> </a:t>
            </a:r>
            <a:r>
              <a:rPr lang="en-GB" sz="2800" b="1" dirty="0" smtClean="0">
                <a:solidFill>
                  <a:schemeClr val="tx2"/>
                </a:solidFill>
              </a:rPr>
              <a:t>members. In existence for 3 years.</a:t>
            </a:r>
            <a:endParaRPr lang="en-GB" sz="2800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3200" b="1" dirty="0" smtClean="0"/>
              <a:t>AME Network Liaison with National Aviation Authority and with local AEMCs</a:t>
            </a:r>
            <a:endParaRPr lang="en-GB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GB" sz="2000" b="1" dirty="0" smtClean="0"/>
          </a:p>
          <a:p>
            <a:endParaRPr lang="en-GB" sz="2000" b="1" dirty="0" smtClean="0"/>
          </a:p>
          <a:p>
            <a:r>
              <a:rPr lang="en-GB" sz="2000" b="1" dirty="0" smtClean="0">
                <a:solidFill>
                  <a:schemeClr val="tx2"/>
                </a:solidFill>
              </a:rPr>
              <a:t>NAA and local AeMCs need to be aware of the existence of AME networks and encourage their development</a:t>
            </a:r>
          </a:p>
          <a:p>
            <a:r>
              <a:rPr lang="en-GB" sz="2000" b="1" dirty="0" smtClean="0">
                <a:solidFill>
                  <a:schemeClr val="tx2"/>
                </a:solidFill>
              </a:rPr>
              <a:t>Relationship must be independent but mutually supportive</a:t>
            </a:r>
          </a:p>
          <a:p>
            <a:r>
              <a:rPr lang="en-GB" sz="2000" b="1" dirty="0" smtClean="0">
                <a:solidFill>
                  <a:schemeClr val="tx2"/>
                </a:solidFill>
              </a:rPr>
              <a:t>Confidentiality issues need to be addressed </a:t>
            </a:r>
          </a:p>
          <a:p>
            <a:r>
              <a:rPr lang="en-GB" sz="2000" b="1" dirty="0" smtClean="0">
                <a:solidFill>
                  <a:schemeClr val="tx2"/>
                </a:solidFill>
              </a:rPr>
              <a:t>AMEs in a group must have access to pilot medical data so that individual pilot medical or psychological problems can be correctly and expeditiously handled</a:t>
            </a:r>
          </a:p>
          <a:p>
            <a:r>
              <a:rPr lang="en-GB" sz="2000" b="1" dirty="0" smtClean="0">
                <a:solidFill>
                  <a:schemeClr val="tx2"/>
                </a:solidFill>
              </a:rPr>
              <a:t>NAA need to assist AME networks with provision of support for mental health issues i.e. provision of aviation psychologists</a:t>
            </a:r>
            <a:endParaRPr lang="en-GB" sz="2000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 smtClean="0"/>
              <a:t>Working of a virtual AME network</a:t>
            </a:r>
            <a:br>
              <a:rPr lang="en-GB" b="1" dirty="0" smtClean="0"/>
            </a:br>
            <a:r>
              <a:rPr lang="en-GB" b="1" dirty="0" smtClean="0"/>
              <a:t>Live meetings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b="1" dirty="0" smtClean="0">
                <a:solidFill>
                  <a:schemeClr val="tx2"/>
                </a:solidFill>
              </a:rPr>
              <a:t>Regular ? Quarterly meetings; usually evenings and linked with an informal social </a:t>
            </a:r>
            <a:r>
              <a:rPr lang="en-GB" b="1" dirty="0" smtClean="0">
                <a:solidFill>
                  <a:schemeClr val="tx2"/>
                </a:solidFill>
              </a:rPr>
              <a:t>occasion</a:t>
            </a:r>
          </a:p>
          <a:p>
            <a:r>
              <a:rPr lang="en-GB" b="1" dirty="0" smtClean="0">
                <a:solidFill>
                  <a:schemeClr val="tx2"/>
                </a:solidFill>
              </a:rPr>
              <a:t>Constitution/Terms of reference?</a:t>
            </a:r>
            <a:endParaRPr lang="en-GB" b="1" dirty="0" smtClean="0">
              <a:solidFill>
                <a:schemeClr val="tx2"/>
              </a:solidFill>
            </a:endParaRPr>
          </a:p>
          <a:p>
            <a:r>
              <a:rPr lang="en-GB" b="1" dirty="0" smtClean="0">
                <a:solidFill>
                  <a:schemeClr val="tx2"/>
                </a:solidFill>
              </a:rPr>
              <a:t>Private room required</a:t>
            </a:r>
          </a:p>
          <a:p>
            <a:r>
              <a:rPr lang="en-GB" b="1" dirty="0" smtClean="0">
                <a:solidFill>
                  <a:schemeClr val="tx2"/>
                </a:solidFill>
              </a:rPr>
              <a:t>Appointment of a ‘Chairman’/’Secretary’ (to be rotated through the group)</a:t>
            </a:r>
          </a:p>
          <a:p>
            <a:r>
              <a:rPr lang="en-GB" b="1" dirty="0" smtClean="0">
                <a:solidFill>
                  <a:schemeClr val="tx2"/>
                </a:solidFill>
              </a:rPr>
              <a:t>Structured agenda</a:t>
            </a:r>
          </a:p>
          <a:p>
            <a:r>
              <a:rPr lang="en-GB" b="1" dirty="0" smtClean="0">
                <a:solidFill>
                  <a:schemeClr val="tx2"/>
                </a:solidFill>
              </a:rPr>
              <a:t>Record of meeting and points discussed</a:t>
            </a:r>
          </a:p>
          <a:p>
            <a:r>
              <a:rPr lang="en-GB" b="1" dirty="0" smtClean="0">
                <a:solidFill>
                  <a:schemeClr val="tx2"/>
                </a:solidFill>
              </a:rPr>
              <a:t>Invited speakers i.e. local cardiologist</a:t>
            </a:r>
            <a:endParaRPr lang="en-GB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 smtClean="0"/>
              <a:t>AME Networks Constitution/Terms of Reference?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dirty="0" smtClean="0">
                <a:solidFill>
                  <a:schemeClr val="tx2"/>
                </a:solidFill>
              </a:rPr>
              <a:t>Establishes a firm foundation for the group</a:t>
            </a:r>
          </a:p>
          <a:p>
            <a:r>
              <a:rPr lang="en-GB" b="1" dirty="0" smtClean="0">
                <a:solidFill>
                  <a:schemeClr val="tx2"/>
                </a:solidFill>
              </a:rPr>
              <a:t>Creates a democratic structure</a:t>
            </a:r>
          </a:p>
          <a:p>
            <a:r>
              <a:rPr lang="en-GB" b="1" dirty="0" smtClean="0">
                <a:solidFill>
                  <a:schemeClr val="tx2"/>
                </a:solidFill>
              </a:rPr>
              <a:t>Appoints Chairman, Secretary, Treasurer etc.</a:t>
            </a:r>
          </a:p>
          <a:p>
            <a:r>
              <a:rPr lang="en-GB" b="1" dirty="0" smtClean="0">
                <a:solidFill>
                  <a:schemeClr val="tx2"/>
                </a:solidFill>
              </a:rPr>
              <a:t>Tenure/Rotation of ‘Officers’ defined</a:t>
            </a:r>
          </a:p>
          <a:p>
            <a:r>
              <a:rPr lang="en-GB" b="1" dirty="0" smtClean="0">
                <a:solidFill>
                  <a:schemeClr val="tx2"/>
                </a:solidFill>
              </a:rPr>
              <a:t>Helps to avoid disputes/rivalries</a:t>
            </a:r>
          </a:p>
          <a:p>
            <a:r>
              <a:rPr lang="en-GB" b="1" dirty="0" smtClean="0">
                <a:solidFill>
                  <a:schemeClr val="tx2"/>
                </a:solidFill>
              </a:rPr>
              <a:t>Defines confidentiality issues</a:t>
            </a:r>
          </a:p>
          <a:p>
            <a:r>
              <a:rPr lang="en-GB" b="1" dirty="0" smtClean="0">
                <a:solidFill>
                  <a:schemeClr val="tx2"/>
                </a:solidFill>
              </a:rPr>
              <a:t>Agreement on financial issues</a:t>
            </a:r>
          </a:p>
          <a:p>
            <a:r>
              <a:rPr lang="en-GB" b="1" dirty="0" smtClean="0">
                <a:solidFill>
                  <a:schemeClr val="tx2"/>
                </a:solidFill>
              </a:rPr>
              <a:t>Allows resolution of problems if they arise</a:t>
            </a:r>
          </a:p>
          <a:p>
            <a:r>
              <a:rPr lang="en-GB" b="1" dirty="0" smtClean="0">
                <a:solidFill>
                  <a:schemeClr val="tx2"/>
                </a:solidFill>
              </a:rPr>
              <a:t>Hopefully used infrequently</a:t>
            </a:r>
            <a:endParaRPr lang="en-GB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527</TotalTime>
  <Words>683</Words>
  <Application>Microsoft Office PowerPoint</Application>
  <PresentationFormat>On-screen Show (4:3)</PresentationFormat>
  <Paragraphs>105</Paragraphs>
  <Slides>15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Flow</vt:lpstr>
      <vt:lpstr>European Society of Aerospace Medicine AsMA Denver May 2017</vt:lpstr>
      <vt:lpstr>EASA Task Force Recommendations</vt:lpstr>
      <vt:lpstr>The need for AME Networks</vt:lpstr>
      <vt:lpstr>Types of AME Networks</vt:lpstr>
      <vt:lpstr>UK CAA survey of AMEs attitude to networks</vt:lpstr>
      <vt:lpstr>Current UK experience of AME networks</vt:lpstr>
      <vt:lpstr>AME Network Liaison with National Aviation Authority and with local AEMCs</vt:lpstr>
      <vt:lpstr>Working of a virtual AME network Live meetings</vt:lpstr>
      <vt:lpstr>AME Networks Constitution/Terms of Reference?</vt:lpstr>
      <vt:lpstr>Working of a Virtual AME network Remote contact discussion</vt:lpstr>
      <vt:lpstr>Problems with virtual AME networks</vt:lpstr>
      <vt:lpstr>Virtual AME network difficulties</vt:lpstr>
      <vt:lpstr>Personal positive reflections of our AME virtual network</vt:lpstr>
      <vt:lpstr>Conclusions</vt:lpstr>
      <vt:lpstr>AME Networks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European Aviation Safety Agency Taskforce Recommendations  Follow Up Meeting Cologne  June 2016</dc:title>
  <dc:creator>Martin</dc:creator>
  <cp:lastModifiedBy>Martin</cp:lastModifiedBy>
  <cp:revision>42</cp:revision>
  <dcterms:created xsi:type="dcterms:W3CDTF">2016-06-09T12:14:52Z</dcterms:created>
  <dcterms:modified xsi:type="dcterms:W3CDTF">2017-03-22T10:35:27Z</dcterms:modified>
</cp:coreProperties>
</file>